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3" r:id="rId5"/>
    <p:sldId id="258" r:id="rId6"/>
    <p:sldId id="264" r:id="rId7"/>
    <p:sldId id="262" r:id="rId8"/>
    <p:sldId id="257" r:id="rId9"/>
    <p:sldId id="266"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FDF1A47-C843-4600-B7C6-8F33F44CC73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F1A47-C843-4600-B7C6-8F33F44CC73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DF1A47-C843-4600-B7C6-8F33F44CC73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AF76C9-75DD-4BED-BC7C-EB79401ABBC8}" type="datetimeFigureOut">
              <a:rPr lang="en-US" smtClean="0"/>
              <a:pPr/>
              <a:t>4/25/2016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DF1A47-C843-4600-B7C6-8F33F44CC7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9AF76C9-75DD-4BED-BC7C-EB79401ABBC8}" type="datetimeFigureOut">
              <a:rPr lang="en-US" smtClean="0"/>
              <a:pPr/>
              <a:t>4/25/2016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FDF1A47-C843-4600-B7C6-8F33F44CC7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9AF76C9-75DD-4BED-BC7C-EB79401ABBC8}" type="datetimeFigureOut">
              <a:rPr lang="en-US" smtClean="0"/>
              <a:pPr/>
              <a:t>4/25/2016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FDF1A47-C843-4600-B7C6-8F33F44CC73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m.au/url?sa=i&amp;rct=j&amp;q=how+a+periscope+works&amp;source=images&amp;cd=&amp;cad=rja&amp;docid=6FZS2qG894HtsM&amp;tbnid=4AzNe8LKMkrc9M:&amp;ved=0CAUQjRw&amp;url=http://www.iq.poquoson.org/2001vasol/5sci/5sci01.htm&amp;ei=vRMiUfeAItDmtQbolYHwAQ&amp;bvm=bv.42553238,d.Yms&amp;psig=AFQjCNHNZxHbnbY0JCo4o5kSk1DUKZXFDA&amp;ust=1361250274044452"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bbc.co.uk/bitesize/ks2/science/physical_processes/how_we_see_things/pl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au/url?sa=i&amp;rct=j&amp;q=&amp;esrc=s&amp;frm=1&amp;source=images&amp;cd=&amp;cad=rja&amp;docid=R7xwzdYk40oDHM&amp;tbnid=tRMKN-g6BqBQvM:&amp;ved=0CAUQjRw&amp;url=http://saltywoe.wordpress.com/2011/07/21/the-periscope/&amp;ei=JJ2IUaD1I8yUrgeI9oHwCQ&amp;psig=AFQjCNHGigXVMcuwLoskD0dYixtKtM7LTg&amp;ust=1367994012152633" TargetMode="External"/><Relationship Id="rId2" Type="http://schemas.openxmlformats.org/officeDocument/2006/relationships/hyperlink" Target="http://www.bbc.co.uk/ahistoryoftheworld/objects/Uq3v3JxwRQG8Pb3RlBtAqA"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naval.com.br/blog/destaque/submarinos/submarino-nuclear-brasileiro-quo-vadis/"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au/url?sa=i&amp;rct=j&amp;q=&amp;esrc=s&amp;frm=1&amp;source=images&amp;cd=&amp;cad=rja&amp;docid=rZMuKLl8zVH2lM&amp;tbnid=Iz64dEkxhr9VxM:&amp;ved=0CAUQjRw&amp;url=http://www.gcsescience.com/pwav33.htm&amp;ei=jJ2IUdetOsqlrQf9hoD4Bg&amp;psig=AFQjCNHGigXVMcuwLoskD0dYixtKtM7LTg&amp;ust=1367994012152633" TargetMode="External"/><Relationship Id="rId2" Type="http://schemas.openxmlformats.org/officeDocument/2006/relationships/hyperlink" Target="http://www.youtube.com/watch?v=6MXbTXYIgqw" TargetMode="Externa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m.wikihow.com/Make-a-Periscope" TargetMode="External"/><Relationship Id="rId2" Type="http://schemas.openxmlformats.org/officeDocument/2006/relationships/hyperlink" Target="http://www.webinnate.co.uk/science/week8.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7.jpeg"/><Relationship Id="rId7" Type="http://schemas.openxmlformats.org/officeDocument/2006/relationships/image" Target="../media/image9.gif"/><Relationship Id="rId2" Type="http://schemas.openxmlformats.org/officeDocument/2006/relationships/hyperlink" Target="http://www.google.com.au/url?sa=i&amp;rct=j&amp;q=&amp;esrc=s&amp;frm=1&amp;source=images&amp;cd=&amp;cad=rja&amp;docid=yO4nHBQAOpbAZM&amp;tbnid=a7oV9cHbXe_jeM:&amp;ved=0CAUQjRw&amp;url=http://www.stormthecastle.com/how-to-make-a/how-to-make-a-periscope.htm&amp;ei=_ZqIUbiVKMP_rAeNyICYCw&amp;bvm=bv.45960087,d.bmk&amp;psig=AFQjCNHN7wSUMHbKycDjw3BoLsDMJBWrFQ&amp;ust=1367993463283217" TargetMode="External"/><Relationship Id="rId1" Type="http://schemas.openxmlformats.org/officeDocument/2006/relationships/slideLayout" Target="../slideLayouts/slideLayout2.xml"/><Relationship Id="rId6" Type="http://schemas.openxmlformats.org/officeDocument/2006/relationships/hyperlink" Target="http://www.google.com.au/url?sa=i&amp;rct=j&amp;q=&amp;esrc=s&amp;frm=1&amp;source=images&amp;cd=&amp;cad=rja&amp;docid=LSSk2u-FMxFUaM&amp;tbnid=DRlyMPtB3SFYSM:&amp;ved=0CAUQjRw&amp;url=http://xcrnrq.pixnet.net/blog/post/45914640-yellow-coneflower-scientific-name&amp;ei=T5yIUceKI8ezrAfIqICgCQ&amp;psig=AFQjCNGXtBbFAztKwT5BsFfoEjcX_877Bw&amp;ust=1367993776480302" TargetMode="External"/><Relationship Id="rId5" Type="http://schemas.openxmlformats.org/officeDocument/2006/relationships/image" Target="../media/image8.jpeg"/><Relationship Id="rId4" Type="http://schemas.openxmlformats.org/officeDocument/2006/relationships/hyperlink" Target="http://www.google.com.au/url?sa=i&amp;rct=j&amp;q=&amp;esrc=s&amp;frm=1&amp;source=images&amp;cd=&amp;cad=rja&amp;docid=nw6ofk99DAR1CM&amp;tbnid=GepQBcjFuVA5eM:&amp;ved=0CAUQjRw&amp;url=http://motivationtolearn.org/wordpress/?p=83&amp;ei=OZuIUYmOM4TirAe93IGgCw&amp;bvm=bv.45960087,d.bmk&amp;psig=AFQjCNHN7wSUMHbKycDjw3BoLsDMJBWrFQ&amp;ust=1367993463283217"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How a periscope works</a:t>
            </a:r>
            <a:endParaRPr lang="en-US" dirty="0"/>
          </a:p>
        </p:txBody>
      </p:sp>
      <p:pic>
        <p:nvPicPr>
          <p:cNvPr id="11266" name="Picture 2" descr="http://www.iq.poquoson.org/2001vasol/5sci/5sci0125a.gif">
            <a:hlinkClick r:id="rId2"/>
          </p:cNvPr>
          <p:cNvPicPr>
            <a:picLocks noChangeAspect="1" noChangeArrowheads="1"/>
          </p:cNvPicPr>
          <p:nvPr/>
        </p:nvPicPr>
        <p:blipFill>
          <a:blip r:embed="rId3" cstate="print"/>
          <a:srcRect/>
          <a:stretch>
            <a:fillRect/>
          </a:stretch>
        </p:blipFill>
        <p:spPr bwMode="auto">
          <a:xfrm>
            <a:off x="1524000" y="2209800"/>
            <a:ext cx="5719479" cy="3352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periscopes</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http://www.bbc.co.uk/bitesize/ks2/science/physical_processes/how_we_see_things/play/</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periscope?</a:t>
            </a:r>
            <a:endParaRPr lang="en-US" dirty="0"/>
          </a:p>
        </p:txBody>
      </p:sp>
      <p:sp>
        <p:nvSpPr>
          <p:cNvPr id="3" name="Content Placeholder 2"/>
          <p:cNvSpPr>
            <a:spLocks noGrp="1"/>
          </p:cNvSpPr>
          <p:nvPr>
            <p:ph idx="1"/>
          </p:nvPr>
        </p:nvSpPr>
        <p:spPr>
          <a:xfrm>
            <a:off x="457200" y="1371600"/>
            <a:ext cx="6400800" cy="5105400"/>
          </a:xfrm>
        </p:spPr>
        <p:txBody>
          <a:bodyPr>
            <a:normAutofit fontScale="92500" lnSpcReduction="20000"/>
          </a:bodyPr>
          <a:lstStyle/>
          <a:p>
            <a:r>
              <a:rPr lang="en-US" dirty="0" smtClean="0"/>
              <a:t>A periscope lets you see over the top of things, such as fences or walls that you aren't tall enough to look over. You can also use it to see around corners. </a:t>
            </a:r>
          </a:p>
          <a:p>
            <a:r>
              <a:rPr lang="en-US" dirty="0" smtClean="0"/>
              <a:t>People first started using periscopes in submarines around the 1860s, to allow the sailors to see above the water. </a:t>
            </a:r>
          </a:p>
          <a:p>
            <a:r>
              <a:rPr lang="en-US" dirty="0" smtClean="0"/>
              <a:t>Later, </a:t>
            </a:r>
            <a:r>
              <a:rPr lang="en-US" dirty="0" smtClean="0">
                <a:hlinkClick r:id="rId2"/>
              </a:rPr>
              <a:t>soldiers in the First World War used them</a:t>
            </a:r>
            <a:r>
              <a:rPr lang="en-US" dirty="0" smtClean="0"/>
              <a:t> to look out of the trenches without having to put their heads out of the trench.</a:t>
            </a:r>
          </a:p>
          <a:p>
            <a:r>
              <a:rPr lang="en-US" dirty="0" smtClean="0"/>
              <a:t> Periscopes are still used today in tanks and some submarines. </a:t>
            </a:r>
          </a:p>
          <a:p>
            <a:pPr>
              <a:buNone/>
            </a:pPr>
            <a:endParaRPr lang="en-US" dirty="0"/>
          </a:p>
        </p:txBody>
      </p:sp>
      <p:pic>
        <p:nvPicPr>
          <p:cNvPr id="8196" name="Picture 4" descr="http://saltywoe.files.wordpress.com/2011/07/periscope.jpg">
            <a:hlinkClick r:id="rId3"/>
          </p:cNvPr>
          <p:cNvPicPr>
            <a:picLocks noChangeAspect="1" noChangeArrowheads="1"/>
          </p:cNvPicPr>
          <p:nvPr/>
        </p:nvPicPr>
        <p:blipFill>
          <a:blip r:embed="rId4" cstate="print"/>
          <a:srcRect/>
          <a:stretch>
            <a:fillRect/>
          </a:stretch>
        </p:blipFill>
        <p:spPr bwMode="auto">
          <a:xfrm>
            <a:off x="7086600" y="1600200"/>
            <a:ext cx="1819275" cy="2991528"/>
          </a:xfrm>
          <a:prstGeom prst="rect">
            <a:avLst/>
          </a:prstGeom>
          <a:noFill/>
        </p:spPr>
      </p:pic>
      <p:pic>
        <p:nvPicPr>
          <p:cNvPr id="8198" name="Picture 6" descr="http://www.naval.com.br/blog/wp-content/uploads/2008/06/ssn.jpg">
            <a:hlinkClick r:id="rId5"/>
          </p:cNvPr>
          <p:cNvPicPr>
            <a:picLocks noChangeAspect="1" noChangeArrowheads="1"/>
          </p:cNvPicPr>
          <p:nvPr/>
        </p:nvPicPr>
        <p:blipFill>
          <a:blip r:embed="rId6" cstate="print"/>
          <a:srcRect/>
          <a:stretch>
            <a:fillRect/>
          </a:stretch>
        </p:blipFill>
        <p:spPr bwMode="auto">
          <a:xfrm>
            <a:off x="6858000" y="4724400"/>
            <a:ext cx="2105025" cy="138572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periscope?</a:t>
            </a:r>
            <a:endParaRPr lang="en-US" dirty="0"/>
          </a:p>
        </p:txBody>
      </p:sp>
      <p:sp>
        <p:nvSpPr>
          <p:cNvPr id="3" name="Content Placeholder 2"/>
          <p:cNvSpPr>
            <a:spLocks noGrp="1"/>
          </p:cNvSpPr>
          <p:nvPr>
            <p:ph idx="1"/>
          </p:nvPr>
        </p:nvSpPr>
        <p:spPr>
          <a:xfrm>
            <a:off x="2667000" y="1524000"/>
            <a:ext cx="6172200" cy="5181600"/>
          </a:xfrm>
        </p:spPr>
        <p:txBody>
          <a:bodyPr>
            <a:normAutofit fontScale="77500" lnSpcReduction="20000"/>
          </a:bodyPr>
          <a:lstStyle/>
          <a:p>
            <a:r>
              <a:rPr lang="en-US" dirty="0" smtClean="0"/>
              <a:t>A simple periscope is just a long tube with a mirror at each end.</a:t>
            </a:r>
          </a:p>
          <a:p>
            <a:r>
              <a:rPr lang="en-US" dirty="0" smtClean="0"/>
              <a:t> The mirrors are fitted into each end of the tube at an angle of exactly 45 degrees (45°) so that they face each other.</a:t>
            </a:r>
          </a:p>
          <a:p>
            <a:r>
              <a:rPr lang="en-US" dirty="0" smtClean="0"/>
              <a:t>In the periscope, light hits the top mirror at 45° and reflects away at the same angle. </a:t>
            </a:r>
          </a:p>
          <a:p>
            <a:r>
              <a:rPr lang="en-US" dirty="0" smtClean="0"/>
              <a:t>The light then bounces down to the bottom mirror. When that reflected light hits the second mirror it is reflected again at 45°, right into your eye. You can see this in the picture on the left.</a:t>
            </a:r>
          </a:p>
          <a:p>
            <a:r>
              <a:rPr lang="en-US" dirty="0" smtClean="0">
                <a:solidFill>
                  <a:srgbClr val="FF0000"/>
                </a:solidFill>
              </a:rPr>
              <a:t>Watch this video ‘How a periscope works’</a:t>
            </a:r>
            <a:endParaRPr lang="en-US" dirty="0" smtClean="0"/>
          </a:p>
          <a:p>
            <a:pPr>
              <a:buNone/>
            </a:pPr>
            <a:r>
              <a:rPr lang="en-US" dirty="0" smtClean="0">
                <a:hlinkClick r:id="rId2"/>
              </a:rPr>
              <a:t>http://www.youtube.com/watch?v=6MXbTXYIgqw</a:t>
            </a:r>
            <a:r>
              <a:rPr lang="en-US" dirty="0" smtClean="0"/>
              <a:t>   </a:t>
            </a:r>
          </a:p>
        </p:txBody>
      </p:sp>
      <p:pic>
        <p:nvPicPr>
          <p:cNvPr id="7170" name="Picture 2" descr="http://www.gcsescience.com/Periscope-Total-Internal-Reflection.gif">
            <a:hlinkClick r:id="rId3"/>
          </p:cNvPr>
          <p:cNvPicPr>
            <a:picLocks noChangeAspect="1" noChangeArrowheads="1"/>
          </p:cNvPicPr>
          <p:nvPr/>
        </p:nvPicPr>
        <p:blipFill>
          <a:blip r:embed="rId4" cstate="print"/>
          <a:srcRect/>
          <a:stretch>
            <a:fillRect/>
          </a:stretch>
        </p:blipFill>
        <p:spPr bwMode="auto">
          <a:xfrm>
            <a:off x="0" y="1447800"/>
            <a:ext cx="3076575" cy="37433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06902" y="1351672"/>
            <a:ext cx="3026898" cy="4820528"/>
          </a:xfrm>
        </p:spPr>
        <p:txBody>
          <a:bodyPr>
            <a:normAutofit fontScale="92500" lnSpcReduction="10000"/>
          </a:bodyPr>
          <a:lstStyle/>
          <a:p>
            <a:r>
              <a:rPr lang="en-US" sz="2800" dirty="0" smtClean="0"/>
              <a:t>*Making a periscope and writing an explanation how a periscope works</a:t>
            </a:r>
          </a:p>
          <a:p>
            <a:endParaRPr lang="en-US" sz="2800" dirty="0" smtClean="0"/>
          </a:p>
          <a:p>
            <a:r>
              <a:rPr lang="en-US" sz="2800" dirty="0" smtClean="0"/>
              <a:t>(You will not get marks for your periscope but you will be marked on your EXPLANATION of how it works)</a:t>
            </a:r>
            <a:endParaRPr lang="en-US" sz="2800" dirty="0"/>
          </a:p>
        </p:txBody>
      </p:sp>
      <p:sp>
        <p:nvSpPr>
          <p:cNvPr id="4" name="Title 3"/>
          <p:cNvSpPr>
            <a:spLocks noGrp="1"/>
          </p:cNvSpPr>
          <p:nvPr>
            <p:ph type="title"/>
          </p:nvPr>
        </p:nvSpPr>
        <p:spPr/>
        <p:txBody>
          <a:bodyPr/>
          <a:lstStyle/>
          <a:p>
            <a:r>
              <a:rPr lang="en-US" dirty="0" smtClean="0"/>
              <a:t>SCIENCE ASSESMENT TASK (TERM 3)</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038600" y="1524000"/>
            <a:ext cx="4624388" cy="49287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a periscope</a:t>
            </a:r>
            <a:endParaRPr lang="en-US" dirty="0"/>
          </a:p>
        </p:txBody>
      </p:sp>
      <p:sp>
        <p:nvSpPr>
          <p:cNvPr id="3" name="Content Placeholder 2"/>
          <p:cNvSpPr>
            <a:spLocks noGrp="1"/>
          </p:cNvSpPr>
          <p:nvPr>
            <p:ph idx="1"/>
          </p:nvPr>
        </p:nvSpPr>
        <p:spPr/>
        <p:txBody>
          <a:bodyPr/>
          <a:lstStyle/>
          <a:p>
            <a:pPr>
              <a:buNone/>
            </a:pPr>
            <a:r>
              <a:rPr lang="en-US" dirty="0" smtClean="0">
                <a:hlinkClick r:id="rId2"/>
              </a:rPr>
              <a:t>http://www.webinnate.co.uk/science/week8.htm</a:t>
            </a:r>
            <a:r>
              <a:rPr lang="en-US" dirty="0" smtClean="0"/>
              <a:t> </a:t>
            </a:r>
          </a:p>
          <a:p>
            <a:pPr>
              <a:buNone/>
            </a:pPr>
            <a:r>
              <a:rPr lang="en-US" u="sng" dirty="0" smtClean="0">
                <a:hlinkClick r:id="rId3"/>
              </a:rPr>
              <a:t>http://m.wikihow.com/Make-a-Periscope</a:t>
            </a:r>
            <a:endParaRPr lang="en-US" dirty="0" smtClean="0"/>
          </a:p>
          <a:p>
            <a:pPr>
              <a:buNone/>
            </a:pPr>
            <a:endParaRPr lang="en-US" dirty="0" smtClean="0"/>
          </a:p>
          <a:p>
            <a:r>
              <a:rPr lang="en-US" dirty="0" smtClean="0"/>
              <a:t>Research what materials will you need to make your periscope?</a:t>
            </a:r>
          </a:p>
          <a:p>
            <a:r>
              <a:rPr lang="en-US" dirty="0" smtClean="0"/>
              <a:t>Your periscope will be made at home and brought to class on Sunday of week 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Periscope examples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http://www.stormthecastle.com/how-to-make-a/periscope/bais-periscope-build.jpg">
            <a:hlinkClick r:id="rId2"/>
          </p:cNvPr>
          <p:cNvPicPr>
            <a:picLocks noChangeAspect="1" noChangeArrowheads="1"/>
          </p:cNvPicPr>
          <p:nvPr/>
        </p:nvPicPr>
        <p:blipFill>
          <a:blip r:embed="rId3" cstate="print"/>
          <a:srcRect/>
          <a:stretch>
            <a:fillRect/>
          </a:stretch>
        </p:blipFill>
        <p:spPr bwMode="auto">
          <a:xfrm>
            <a:off x="685800" y="1371601"/>
            <a:ext cx="4049938" cy="1828800"/>
          </a:xfrm>
          <a:prstGeom prst="rect">
            <a:avLst/>
          </a:prstGeom>
          <a:noFill/>
        </p:spPr>
      </p:pic>
      <p:pic>
        <p:nvPicPr>
          <p:cNvPr id="3076" name="Picture 4" descr="http://motivationtolearn.org/wordpress/wp-content/uploads/2011/05/cardboard_periscope.jpg">
            <a:hlinkClick r:id="rId4"/>
          </p:cNvPr>
          <p:cNvPicPr>
            <a:picLocks noChangeAspect="1" noChangeArrowheads="1"/>
          </p:cNvPicPr>
          <p:nvPr/>
        </p:nvPicPr>
        <p:blipFill>
          <a:blip r:embed="rId5" cstate="print"/>
          <a:srcRect/>
          <a:stretch>
            <a:fillRect/>
          </a:stretch>
        </p:blipFill>
        <p:spPr bwMode="auto">
          <a:xfrm>
            <a:off x="1066800" y="3657600"/>
            <a:ext cx="3876675" cy="2725462"/>
          </a:xfrm>
          <a:prstGeom prst="rect">
            <a:avLst/>
          </a:prstGeom>
          <a:noFill/>
        </p:spPr>
      </p:pic>
      <p:pic>
        <p:nvPicPr>
          <p:cNvPr id="3082" name="Picture 10" descr="http://www.sermons4kids.com/periscope_instructions.gif">
            <a:hlinkClick r:id="rId6"/>
          </p:cNvPr>
          <p:cNvPicPr>
            <a:picLocks noChangeAspect="1" noChangeArrowheads="1"/>
          </p:cNvPicPr>
          <p:nvPr/>
        </p:nvPicPr>
        <p:blipFill>
          <a:blip r:embed="rId7" cstate="print"/>
          <a:srcRect/>
          <a:stretch>
            <a:fillRect/>
          </a:stretch>
        </p:blipFill>
        <p:spPr bwMode="auto">
          <a:xfrm>
            <a:off x="5114925" y="3114675"/>
            <a:ext cx="4029075" cy="3743325"/>
          </a:xfrm>
          <a:prstGeom prst="rect">
            <a:avLst/>
          </a:prstGeom>
          <a:noFill/>
        </p:spPr>
      </p:pic>
      <p:pic>
        <p:nvPicPr>
          <p:cNvPr id="3080" name="Picture 8" descr="homemade periscope craft--light science"/>
          <p:cNvPicPr>
            <a:picLocks noChangeAspect="1" noChangeArrowheads="1"/>
          </p:cNvPicPr>
          <p:nvPr/>
        </p:nvPicPr>
        <p:blipFill>
          <a:blip r:embed="rId8" cstate="print"/>
          <a:srcRect/>
          <a:stretch>
            <a:fillRect/>
          </a:stretch>
        </p:blipFill>
        <p:spPr bwMode="auto">
          <a:xfrm>
            <a:off x="7315200" y="304800"/>
            <a:ext cx="1219200" cy="32308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Periscope template</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533400" y="2057400"/>
            <a:ext cx="8298180" cy="345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explanation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will now write an explanation about how a periscope works and include a </a:t>
            </a:r>
            <a:r>
              <a:rPr lang="en-US" dirty="0" err="1" smtClean="0"/>
              <a:t>labelled</a:t>
            </a:r>
            <a:r>
              <a:rPr lang="en-US" dirty="0" smtClean="0"/>
              <a:t> ray diagram.</a:t>
            </a:r>
          </a:p>
          <a:p>
            <a:r>
              <a:rPr lang="en-US" dirty="0" smtClean="0"/>
              <a:t>Do you remember the key parts of an explanation text?</a:t>
            </a:r>
          </a:p>
          <a:p>
            <a:pPr>
              <a:buNone/>
            </a:pPr>
            <a:r>
              <a:rPr lang="en-US" dirty="0" smtClean="0">
                <a:sym typeface="Wingdings" pitchFamily="2" charset="2"/>
              </a:rPr>
              <a:t> Introduction (general statement about periscopes)</a:t>
            </a:r>
          </a:p>
          <a:p>
            <a:pPr>
              <a:buNone/>
            </a:pPr>
            <a:r>
              <a:rPr lang="en-US" dirty="0" smtClean="0">
                <a:sym typeface="Wingdings" pitchFamily="2" charset="2"/>
              </a:rPr>
              <a:t>Explanation sequence (how it works, set by step)</a:t>
            </a:r>
          </a:p>
          <a:p>
            <a:pPr>
              <a:buNone/>
            </a:pPr>
            <a:r>
              <a:rPr lang="en-US" dirty="0" smtClean="0">
                <a:sym typeface="Wingdings" pitchFamily="2" charset="2"/>
              </a:rPr>
              <a:t>Closing statement (a sentence to finish your explanation)</a:t>
            </a:r>
          </a:p>
          <a:p>
            <a:pPr>
              <a:buNone/>
            </a:pPr>
            <a:r>
              <a:rPr lang="en-US" dirty="0" smtClean="0">
                <a:sym typeface="Wingdings" pitchFamily="2" charset="2"/>
              </a:rPr>
              <a:t>Include a </a:t>
            </a:r>
            <a:r>
              <a:rPr lang="en-US" dirty="0" err="1" smtClean="0">
                <a:sym typeface="Wingdings" pitchFamily="2" charset="2"/>
              </a:rPr>
              <a:t>labelled</a:t>
            </a:r>
            <a:r>
              <a:rPr lang="en-US" dirty="0" smtClean="0">
                <a:sym typeface="Wingdings" pitchFamily="2" charset="2"/>
              </a:rPr>
              <a:t> ray diagram of your periscope</a:t>
            </a:r>
          </a:p>
          <a:p>
            <a:pPr>
              <a:buNone/>
            </a:pPr>
            <a:endParaRPr lang="en-US" dirty="0" smtClean="0">
              <a:sym typeface="Wingdings" pitchFamily="2" charset="2"/>
            </a:endParaRPr>
          </a:p>
          <a:p>
            <a:pPr>
              <a:buNone/>
            </a:pPr>
            <a:r>
              <a:rPr lang="en-US" dirty="0" smtClean="0">
                <a:solidFill>
                  <a:srgbClr val="FFFF00"/>
                </a:solidFill>
                <a:sym typeface="Wingdings" pitchFamily="2" charset="2"/>
              </a:rPr>
              <a:t>Your science draft is due </a:t>
            </a:r>
            <a:r>
              <a:rPr lang="en-US" dirty="0" smtClean="0">
                <a:solidFill>
                  <a:srgbClr val="FFFF00"/>
                </a:solidFill>
                <a:sym typeface="Wingdings" pitchFamily="2" charset="2"/>
              </a:rPr>
              <a:t>Wednesday </a:t>
            </a:r>
            <a:r>
              <a:rPr lang="en-US" smtClean="0">
                <a:solidFill>
                  <a:srgbClr val="FFFF00"/>
                </a:solidFill>
                <a:sym typeface="Wingdings" pitchFamily="2" charset="2"/>
              </a:rPr>
              <a:t>11th</a:t>
            </a:r>
            <a:r>
              <a:rPr lang="en-US" smtClean="0">
                <a:solidFill>
                  <a:srgbClr val="FFFF00"/>
                </a:solidFill>
                <a:sym typeface="Wingdings" pitchFamily="2" charset="2"/>
              </a:rPr>
              <a:t> in week </a:t>
            </a:r>
            <a:r>
              <a:rPr lang="en-US" dirty="0" smtClean="0">
                <a:solidFill>
                  <a:srgbClr val="FFFF00"/>
                </a:solidFill>
                <a:sym typeface="Wingdings" pitchFamily="2" charset="2"/>
              </a:rPr>
              <a:t>5 </a:t>
            </a:r>
            <a:r>
              <a:rPr lang="en-US" dirty="0" smtClean="0">
                <a:solidFill>
                  <a:srgbClr val="FFFF00"/>
                </a:solidFill>
                <a:sym typeface="Wingdings" pitchFamily="2" charset="2"/>
              </a:rPr>
              <a:t>and the good copy for marking is due in week </a:t>
            </a:r>
            <a:r>
              <a:rPr lang="en-US" dirty="0" smtClean="0">
                <a:solidFill>
                  <a:srgbClr val="FFFF00"/>
                </a:solidFill>
                <a:sym typeface="Wingdings" pitchFamily="2" charset="2"/>
              </a:rPr>
              <a:t>6, Wednesday 18</a:t>
            </a:r>
            <a:r>
              <a:rPr lang="en-US" baseline="30000" dirty="0" smtClean="0">
                <a:solidFill>
                  <a:srgbClr val="FFFF00"/>
                </a:solidFill>
                <a:sym typeface="Wingdings" pitchFamily="2" charset="2"/>
              </a:rPr>
              <a:t>th</a:t>
            </a:r>
            <a:r>
              <a:rPr lang="en-US" dirty="0" smtClean="0">
                <a:solidFill>
                  <a:srgbClr val="FFFF00"/>
                </a:solidFill>
                <a:sym typeface="Wingdings" pitchFamily="2" charset="2"/>
              </a:rPr>
              <a:t> May.</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8208912" cy="7647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bg1"/>
                </a:solidFill>
              </a:rPr>
              <a:t>Title-</a:t>
            </a:r>
            <a:r>
              <a:rPr lang="en-US" sz="4000" dirty="0" smtClean="0">
                <a:solidFill>
                  <a:schemeClr val="tx1"/>
                </a:solidFill>
              </a:rPr>
              <a:t> </a:t>
            </a:r>
            <a:r>
              <a:rPr lang="en-US" sz="4000" dirty="0" smtClean="0">
                <a:solidFill>
                  <a:srgbClr val="FF0000"/>
                </a:solidFill>
              </a:rPr>
              <a:t>How a periscope works</a:t>
            </a:r>
            <a:endParaRPr lang="en-US" sz="4000" dirty="0">
              <a:solidFill>
                <a:srgbClr val="FF0000"/>
              </a:solidFill>
            </a:endParaRPr>
          </a:p>
        </p:txBody>
      </p:sp>
      <p:sp>
        <p:nvSpPr>
          <p:cNvPr id="5" name="Rectangle 4"/>
          <p:cNvSpPr/>
          <p:nvPr/>
        </p:nvSpPr>
        <p:spPr>
          <a:xfrm>
            <a:off x="467544" y="1340768"/>
            <a:ext cx="8208912" cy="11521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Opening sentence (introduce topic)-</a:t>
            </a:r>
            <a:endParaRPr lang="en-US" sz="2400" dirty="0" smtClean="0">
              <a:solidFill>
                <a:srgbClr val="FF0000"/>
              </a:solidFill>
            </a:endParaRPr>
          </a:p>
          <a:p>
            <a:r>
              <a:rPr lang="en-US" sz="2400" dirty="0" smtClean="0">
                <a:solidFill>
                  <a:srgbClr val="FF0000"/>
                </a:solidFill>
              </a:rPr>
              <a:t>A periscope is….		A periscope is made from….</a:t>
            </a:r>
          </a:p>
          <a:p>
            <a:r>
              <a:rPr lang="en-US" sz="2400" dirty="0" smtClean="0">
                <a:solidFill>
                  <a:srgbClr val="FF0000"/>
                </a:solidFill>
              </a:rPr>
              <a:t>We use a periscope to….</a:t>
            </a:r>
            <a:endParaRPr lang="en-US" sz="2400" dirty="0">
              <a:solidFill>
                <a:srgbClr val="FF0000"/>
              </a:solidFill>
            </a:endParaRPr>
          </a:p>
        </p:txBody>
      </p:sp>
      <p:sp>
        <p:nvSpPr>
          <p:cNvPr id="6" name="Rectangle 5"/>
          <p:cNvSpPr/>
          <p:nvPr/>
        </p:nvSpPr>
        <p:spPr>
          <a:xfrm>
            <a:off x="457200" y="2743200"/>
            <a:ext cx="8208912" cy="25202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Explanation sequence</a:t>
            </a:r>
          </a:p>
          <a:p>
            <a:r>
              <a:rPr lang="en-US" sz="2800" dirty="0" smtClean="0">
                <a:solidFill>
                  <a:srgbClr val="FF0000"/>
                </a:solidFill>
              </a:rPr>
              <a:t>First the light travels…..</a:t>
            </a:r>
          </a:p>
          <a:p>
            <a:r>
              <a:rPr lang="en-US" sz="2800" dirty="0" smtClean="0">
                <a:solidFill>
                  <a:srgbClr val="FF0000"/>
                </a:solidFill>
              </a:rPr>
              <a:t>Next it reflects…..</a:t>
            </a:r>
          </a:p>
          <a:p>
            <a:endParaRPr lang="en-US" sz="2800" dirty="0" smtClean="0">
              <a:solidFill>
                <a:srgbClr val="FF0000"/>
              </a:solidFill>
            </a:endParaRPr>
          </a:p>
          <a:p>
            <a:endParaRPr lang="en-US" sz="2800" dirty="0">
              <a:solidFill>
                <a:srgbClr val="FF0000"/>
              </a:solidFill>
            </a:endParaRPr>
          </a:p>
        </p:txBody>
      </p:sp>
      <p:sp>
        <p:nvSpPr>
          <p:cNvPr id="7" name="Rectangle 6"/>
          <p:cNvSpPr/>
          <p:nvPr/>
        </p:nvSpPr>
        <p:spPr>
          <a:xfrm>
            <a:off x="467544" y="5517232"/>
            <a:ext cx="8208912" cy="115212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Closing sentence (to finish your explanation)-</a:t>
            </a:r>
          </a:p>
          <a:p>
            <a:r>
              <a:rPr lang="en-US" sz="4000" dirty="0" smtClean="0">
                <a:solidFill>
                  <a:srgbClr val="FF0000"/>
                </a:solidFill>
              </a:rPr>
              <a:t>Now you know how….. In conclusion…</a:t>
            </a:r>
          </a:p>
          <a:p>
            <a:endParaRPr lang="en-US" sz="2400" dirty="0">
              <a:solidFill>
                <a:schemeClr val="bg1"/>
              </a:solidFill>
            </a:endParaRPr>
          </a:p>
        </p:txBody>
      </p:sp>
      <p:sp>
        <p:nvSpPr>
          <p:cNvPr id="8" name="Rounded Rectangle 7"/>
          <p:cNvSpPr/>
          <p:nvPr/>
        </p:nvSpPr>
        <p:spPr>
          <a:xfrm>
            <a:off x="5334000" y="2895600"/>
            <a:ext cx="2971800" cy="19050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TRY USING THESE SCIENCE WORDS:</a:t>
            </a:r>
          </a:p>
          <a:p>
            <a:pPr algn="ctr"/>
            <a:r>
              <a:rPr lang="en-US" dirty="0" smtClean="0"/>
              <a:t>Light	eyes</a:t>
            </a:r>
          </a:p>
          <a:p>
            <a:pPr algn="ctr"/>
            <a:r>
              <a:rPr lang="en-US" dirty="0" smtClean="0"/>
              <a:t>Travels	Reflect</a:t>
            </a:r>
          </a:p>
          <a:p>
            <a:pPr algn="ctr"/>
            <a:r>
              <a:rPr lang="en-US" dirty="0" smtClean="0"/>
              <a:t>Mirror 	straight line</a:t>
            </a:r>
          </a:p>
          <a:p>
            <a:pPr algn="ctr"/>
            <a:r>
              <a:rPr lang="en-US" dirty="0" smtClean="0"/>
              <a:t>Light source</a:t>
            </a:r>
          </a:p>
          <a:p>
            <a:pPr algn="ctr"/>
            <a:r>
              <a:rPr lang="en-US" dirty="0" smtClean="0"/>
              <a:t>angle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369</TotalTime>
  <Words>461</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How a periscope works</vt:lpstr>
      <vt:lpstr>What is a periscope?</vt:lpstr>
      <vt:lpstr>What is a periscope?</vt:lpstr>
      <vt:lpstr>SCIENCE ASSESMENT TASK (TERM 3)</vt:lpstr>
      <vt:lpstr>How to make a periscope</vt:lpstr>
      <vt:lpstr>Periscope examples</vt:lpstr>
      <vt:lpstr>Periscope template</vt:lpstr>
      <vt:lpstr>Scientific explanation</vt:lpstr>
      <vt:lpstr>PowerPoint Presentation</vt:lpstr>
      <vt:lpstr>Game- periscopes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periscope works</dc:title>
  <dc:creator>nicolem</dc:creator>
  <cp:lastModifiedBy>blair</cp:lastModifiedBy>
  <cp:revision>28</cp:revision>
  <dcterms:created xsi:type="dcterms:W3CDTF">2013-02-18T11:42:49Z</dcterms:created>
  <dcterms:modified xsi:type="dcterms:W3CDTF">2016-04-25T15:04:43Z</dcterms:modified>
</cp:coreProperties>
</file>